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5" r:id="rId3"/>
    <p:sldId id="257" r:id="rId4"/>
    <p:sldId id="258" r:id="rId5"/>
    <p:sldId id="266" r:id="rId6"/>
    <p:sldId id="267" r:id="rId7"/>
    <p:sldId id="270" r:id="rId8"/>
    <p:sldId id="263" r:id="rId9"/>
    <p:sldId id="269" r:id="rId10"/>
    <p:sldId id="259" r:id="rId11"/>
    <p:sldId id="261" r:id="rId12"/>
    <p:sldId id="260" r:id="rId13"/>
    <p:sldId id="262" r:id="rId14"/>
    <p:sldId id="273" r:id="rId15"/>
    <p:sldId id="274" r:id="rId16"/>
    <p:sldId id="268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SOHYUN" initials="L" lastIdx="1" clrIdx="0">
    <p:extLst>
      <p:ext uri="{19B8F6BF-5375-455C-9EA6-DF929625EA0E}">
        <p15:presenceInfo xmlns:p15="http://schemas.microsoft.com/office/powerpoint/2012/main" userId="LEESOHYU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ACF"/>
    <a:srgbClr val="C8C85C"/>
    <a:srgbClr val="CC4C4C"/>
    <a:srgbClr val="567FCA"/>
    <a:srgbClr val="82A1D8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4660"/>
  </p:normalViewPr>
  <p:slideViewPr>
    <p:cSldViewPr snapToGrid="0">
      <p:cViewPr varScale="1">
        <p:scale>
          <a:sx n="93" d="100"/>
          <a:sy n="93" d="100"/>
        </p:scale>
        <p:origin x="10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DCA9A-2913-4468-B66C-0887D76ABD19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66FA58-8F01-4873-94C6-B36BAB53D3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250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258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3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936B912-8F14-4454-841F-F830FE1C5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8BABFFD6-FDD0-4F2B-9B66-760A09682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2C7BDE2-087A-4A4E-BFCB-C54C16630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058C36A-5080-4A1F-BD9A-209F167EA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D26E8C6-FEB9-4E54-82A2-DABAB1DBA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665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522FE70-5AAD-46AC-A3AD-B2FFC97CD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675C94ED-F63A-445A-902F-85AA99852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FC916FE-88B2-456F-9155-001FC6F14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863F8D2-1235-4969-BC8F-853FCD5C0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C426888-C4B2-4432-8415-02EF77C0A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008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C2380799-B9B6-49A5-BE4F-87339A6929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DA0DF918-840B-45D2-B837-7C4E5569A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6B75E25-B397-4F4A-8857-A02D14ABC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E837077-09C9-43D3-99B1-B74C9360A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016B6BF-CEBF-4743-AB57-FE41059AF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985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8ADD370-53FE-44C5-9074-47E255998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BD08937-E849-4A00-BDD4-07F619C5E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6DF612E-C229-4FDD-81CF-F633CCAD6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E1DA4F0-C3D3-4A3A-B77B-AFD11048B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7E7E67F-EE93-4EB3-AFA8-389F83DA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823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E95C7A9-2628-4F2D-8FAD-5467883AB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C7CA35E-20E5-4286-9FE6-05E33B32D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E2A9C52-AABA-4146-A783-558D8D8BF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7C1B6AB-2F4C-4C8C-B3A6-A44F2A616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1B3794C-92B6-4B3F-8D28-F3C90F72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145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AA66B23-CCBA-4651-BB9D-5892D9D79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E0F50E7-3CE9-43EA-9E3A-A2C8508A9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AA724CDE-ECB7-400E-BB1F-2CC86000D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C01F48B-D319-44D1-BDAC-23C5EFBBC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8F58D82-AD40-4FE0-8A83-7BE1B73D3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8EB293D-25FD-47E5-9BE8-23B499CC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303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D02B42E-5366-430E-931F-948440EFF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00581D1-9821-4AC3-BB51-B12F84B52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547A433D-A49B-4B74-AE18-75CC8413F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F6885725-5E78-41C4-BFF0-7E60811C1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37153D67-3B92-4621-A2D6-7C0EB77DC0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34B3B4BE-2C5C-48B3-BA79-E2D71BC00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052BBC5D-24C1-4EC7-82AE-78A73D268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E7CE8E55-714C-4D96-81E1-9C272EE0D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82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2CC9B56-CC2D-4EC5-ADAC-B641C68DA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7B6E839D-776A-482D-A584-3ADE24E9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66B39A00-DBDF-40F4-B0A8-5C51012C1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5195F81A-DD8A-4275-8137-0597AD08A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594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F065F68B-1533-4963-A54B-CEE48C7AF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58EE470F-A156-43DB-AF4D-A418A13FC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D9E472DA-D5E2-4F99-8E2A-AB735C09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968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E8E2C22-E96D-4E30-829E-C5601080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F85F714-56E0-45E6-A574-CFBABF0A9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E1EB69D-CF07-420B-98BD-B53C60016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3F9EE376-932C-4F20-912A-19A9A9236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C08D442-9F4C-4537-AB2F-F5666023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CFFC8C6-17C1-444B-B85B-E71B0A03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43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3C56BF2-B225-434A-B878-CF35C517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735853CD-1204-4BFE-9E7D-FA03056BDF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30D1046-84F8-47E2-9637-EE1F8D6617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6573E4D-EA74-4746-B5BF-A9FF0E3A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3508D7C-3EBC-4B81-8BC0-015ACC2DF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06D730C-C52D-488A-B3AC-856FBF2E0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402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9820A22F-101A-402F-A5BB-D095C3AA9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1450A64-DD20-48B6-913C-D3DE6053C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5C6B5C1-6075-4315-A6E3-6CCB2438CE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08AD5-9E69-4E2B-9F94-C8CBCC606C5B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4EC332D-5CC3-4692-ADAC-F797423C0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EAA751D-6B6D-458B-9E99-DFAF8049E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42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ullygnome.com/" TargetMode="External"/><Relationship Id="rId2" Type="http://schemas.openxmlformats.org/officeDocument/2006/relationships/hyperlink" Target="http://www.khgames.co.kr/news/articleView.html?idxno=111821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90DD904-92DF-4C00-9DEF-62DB324CA9DC}"/>
              </a:ext>
            </a:extLst>
          </p:cNvPr>
          <p:cNvSpPr txBox="1"/>
          <p:nvPr/>
        </p:nvSpPr>
        <p:spPr>
          <a:xfrm>
            <a:off x="9392355" y="5664692"/>
            <a:ext cx="2484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2013180049 </a:t>
            </a:r>
            <a:r>
              <a: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김천기</a:t>
            </a:r>
            <a:endParaRPr lang="en-US" altLang="ko-KR" sz="2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2016182029 </a:t>
            </a:r>
            <a:r>
              <a: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이소현</a:t>
            </a:r>
            <a:endParaRPr lang="en-US" altLang="ko-KR" sz="2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60ABF07A-FE4E-4688-80CC-687EED60F91B}"/>
              </a:ext>
            </a:extLst>
          </p:cNvPr>
          <p:cNvSpPr/>
          <p:nvPr/>
        </p:nvSpPr>
        <p:spPr>
          <a:xfrm>
            <a:off x="722490" y="4921955"/>
            <a:ext cx="1948354" cy="14506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136D3A2-8D78-4CCE-AFF0-FB3E4EC571BB}"/>
              </a:ext>
            </a:extLst>
          </p:cNvPr>
          <p:cNvSpPr txBox="1"/>
          <p:nvPr/>
        </p:nvSpPr>
        <p:spPr>
          <a:xfrm>
            <a:off x="722489" y="4972756"/>
            <a:ext cx="212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Professor.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김경철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B3FBACC2-97ED-4D82-BB8A-5711DC7F65D1}"/>
              </a:ext>
            </a:extLst>
          </p:cNvPr>
          <p:cNvCxnSpPr/>
          <p:nvPr/>
        </p:nvCxnSpPr>
        <p:spPr>
          <a:xfrm>
            <a:off x="722490" y="5392888"/>
            <a:ext cx="1948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bject 3"/>
          <p:cNvSpPr/>
          <p:nvPr/>
        </p:nvSpPr>
        <p:spPr>
          <a:xfrm>
            <a:off x="-12879" y="2899603"/>
            <a:ext cx="12192000" cy="2257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4"/>
          <p:cNvSpPr/>
          <p:nvPr/>
        </p:nvSpPr>
        <p:spPr>
          <a:xfrm>
            <a:off x="0" y="3125989"/>
            <a:ext cx="12192000" cy="862537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1BE35E7-FEAB-4F32-8A4C-A484EAB8A745}"/>
              </a:ext>
            </a:extLst>
          </p:cNvPr>
          <p:cNvSpPr txBox="1"/>
          <p:nvPr/>
        </p:nvSpPr>
        <p:spPr>
          <a:xfrm>
            <a:off x="2214113" y="1878894"/>
            <a:ext cx="773801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60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60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1739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21115"/>
          <a:stretch/>
        </p:blipFill>
        <p:spPr>
          <a:xfrm>
            <a:off x="140246" y="1542319"/>
            <a:ext cx="7031899" cy="501417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455664" y="4061822"/>
            <a:ext cx="1660917" cy="15461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7206332" y="2135464"/>
            <a:ext cx="4151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7172146" y="4491314"/>
            <a:ext cx="4151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21518" y="1941698"/>
            <a:ext cx="45704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Donation 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후원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: 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시청자들이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스트리머에게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후원을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하였을때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코인이 올라 상품을 살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8462" y="4306648"/>
            <a:ext cx="44165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채팅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실시간 채팅을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채팅으로 설정하여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스트리머와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시청자의 실시간 소통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6" t="20024" r="8339"/>
          <a:stretch/>
        </p:blipFill>
        <p:spPr>
          <a:xfrm>
            <a:off x="4612403" y="1599779"/>
            <a:ext cx="2493241" cy="184307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869839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5315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타 제품과의 차별성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04" y="1008767"/>
            <a:ext cx="4746566" cy="2809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24095" y="2413617"/>
            <a:ext cx="7351693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기존 격투게임과의 차별성</a:t>
            </a:r>
            <a:endParaRPr lang="en-US" altLang="ko-KR" sz="2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격투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컨텐츠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한정 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                   -&gt;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시청자와 조건 개입으로 하여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컨텐츠의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다양성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주먹</a:t>
            </a:r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발</a:t>
            </a:r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아이템을 사용 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                -&gt;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각 캐릭터의 고유한 무기와 스킬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03" y="3903879"/>
            <a:ext cx="4746567" cy="275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82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7369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구현 환경 및 역할 분담 기술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0364" y="2166168"/>
            <a:ext cx="437331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Visual Studio 2017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DirectX 12 SDK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IOCP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방송 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플랫폼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FBX SDK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PhotoShop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GitHub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등등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35082C4-B658-4B6E-8A7C-0F86F3876970}"/>
              </a:ext>
            </a:extLst>
          </p:cNvPr>
          <p:cNvSpPr txBox="1"/>
          <p:nvPr/>
        </p:nvSpPr>
        <p:spPr>
          <a:xfrm>
            <a:off x="1290653" y="1252747"/>
            <a:ext cx="4411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환경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35082C4-B658-4B6E-8A7C-0F86F3876970}"/>
              </a:ext>
            </a:extLst>
          </p:cNvPr>
          <p:cNvSpPr txBox="1"/>
          <p:nvPr/>
        </p:nvSpPr>
        <p:spPr>
          <a:xfrm>
            <a:off x="7660973" y="1252373"/>
            <a:ext cx="4411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기술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35082C4-B658-4B6E-8A7C-0F86F3876970}"/>
              </a:ext>
            </a:extLst>
          </p:cNvPr>
          <p:cNvSpPr txBox="1"/>
          <p:nvPr/>
        </p:nvSpPr>
        <p:spPr>
          <a:xfrm>
            <a:off x="5704866" y="2104611"/>
            <a:ext cx="3151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이소현 개발 항목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6858BE1-B2D3-4551-8B6F-B07F327E79AD}"/>
              </a:ext>
            </a:extLst>
          </p:cNvPr>
          <p:cNvSpPr txBox="1"/>
          <p:nvPr/>
        </p:nvSpPr>
        <p:spPr>
          <a:xfrm>
            <a:off x="9179120" y="2104611"/>
            <a:ext cx="2603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김천기 개발 항목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016309" y="3141636"/>
            <a:ext cx="29294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IOCP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소켓 모델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데드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레커닝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API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연동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21689" y="3141637"/>
            <a:ext cx="35349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키 프레임 애니메이션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디퍼드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쉐이딩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그림자 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매핑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5074592" y="973011"/>
            <a:ext cx="0" cy="5710299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8856617" y="2075675"/>
            <a:ext cx="0" cy="4257972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324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1898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5.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일정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0DE5F70D-F66D-440D-86F0-8043BA927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881038"/>
              </p:ext>
            </p:extLst>
          </p:nvPr>
        </p:nvGraphicFramePr>
        <p:xfrm>
          <a:off x="359173" y="1337680"/>
          <a:ext cx="11544651" cy="5441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2739">
                  <a:extLst>
                    <a:ext uri="{9D8B030D-6E8A-4147-A177-3AD203B41FA5}">
                      <a16:colId xmlns:a16="http://schemas.microsoft.com/office/drawing/2014/main" xmlns="" val="2173899183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1602516901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1597331836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1354842361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498616523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492859601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1372985610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4238606612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780873143"/>
                    </a:ext>
                  </a:extLst>
                </a:gridCol>
              </a:tblGrid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개발항목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1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3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4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5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6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7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8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1521378511"/>
                  </a:ext>
                </a:extLst>
              </a:tr>
              <a:tr h="5235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클라이언트 </a:t>
                      </a:r>
                      <a:endParaRPr lang="en-US" altLang="ko-KR" sz="1000" b="1" dirty="0"/>
                    </a:p>
                    <a:p>
                      <a:pPr latinLnBrk="1"/>
                      <a:r>
                        <a:rPr lang="ko-KR" altLang="en-US" sz="1000" b="1" dirty="0"/>
                        <a:t>프레임워크제작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1823844852"/>
                  </a:ext>
                </a:extLst>
              </a:tr>
              <a:tr h="5235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캐릭터 로드 및 </a:t>
                      </a:r>
                      <a:endParaRPr lang="en-US" altLang="ko-KR" sz="1000" b="1" dirty="0"/>
                    </a:p>
                    <a:p>
                      <a:pPr latinLnBrk="1"/>
                      <a:r>
                        <a:rPr lang="ko-KR" altLang="en-US" sz="1000" b="1" dirty="0"/>
                        <a:t>애니메이션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2919923741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맵 </a:t>
                      </a:r>
                      <a:r>
                        <a:rPr lang="en-US" altLang="ko-KR" sz="1000" b="1" dirty="0"/>
                        <a:t>&amp; </a:t>
                      </a:r>
                      <a:r>
                        <a:rPr lang="ko-KR" altLang="en-US" sz="1000" b="1" dirty="0"/>
                        <a:t>오브젝트 배치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908646528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충돌검사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2711703114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그림자</a:t>
                      </a:r>
                      <a:r>
                        <a:rPr lang="en-US" altLang="ko-KR" sz="1000" b="1" dirty="0"/>
                        <a:t>&amp; </a:t>
                      </a:r>
                      <a:r>
                        <a:rPr lang="ko-KR" altLang="en-US" sz="1000" b="1" dirty="0"/>
                        <a:t>조명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731265703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컨텐츠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1188505102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이펙트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2493615679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/>
                        <a:t>UI &amp; </a:t>
                      </a:r>
                      <a:r>
                        <a:rPr lang="ko-KR" altLang="en-US" sz="1000" b="1" dirty="0" err="1"/>
                        <a:t>트위치</a:t>
                      </a:r>
                      <a:r>
                        <a:rPr lang="ko-KR" altLang="en-US" sz="1000" b="1" dirty="0"/>
                        <a:t> 연동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3574362446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서버 프레임워크</a:t>
                      </a:r>
                    </a:p>
                    <a:p>
                      <a:pPr latinLnBrk="1"/>
                      <a:endParaRPr lang="ko-KR" altLang="en-US" sz="1000" b="1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3328746757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서버 동기화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218571425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/>
                        <a:t>테스트 </a:t>
                      </a:r>
                      <a:r>
                        <a:rPr lang="en-US" altLang="ko-KR" sz="1000" b="1" dirty="0" smtClean="0"/>
                        <a:t>&amp; </a:t>
                      </a:r>
                      <a:r>
                        <a:rPr lang="ko-KR" altLang="en-US" sz="1000" b="1" dirty="0" smtClean="0"/>
                        <a:t>보완</a:t>
                      </a:r>
                      <a:endParaRPr lang="ko-KR" altLang="en-US" sz="1000" b="1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1908610193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D25D2CE8-47F0-4566-973B-1043188C06DC}"/>
              </a:ext>
            </a:extLst>
          </p:cNvPr>
          <p:cNvSpPr/>
          <p:nvPr/>
        </p:nvSpPr>
        <p:spPr>
          <a:xfrm>
            <a:off x="5897281" y="3349891"/>
            <a:ext cx="1432273" cy="114969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721541C1-7309-4201-811C-A89DF21D8DBC}"/>
              </a:ext>
            </a:extLst>
          </p:cNvPr>
          <p:cNvSpPr/>
          <p:nvPr/>
        </p:nvSpPr>
        <p:spPr>
          <a:xfrm>
            <a:off x="5897281" y="3552576"/>
            <a:ext cx="3363098" cy="9338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5D336261-6185-4BE7-AAAE-18117A4AF291}"/>
              </a:ext>
            </a:extLst>
          </p:cNvPr>
          <p:cNvSpPr/>
          <p:nvPr/>
        </p:nvSpPr>
        <p:spPr>
          <a:xfrm>
            <a:off x="1811974" y="1910142"/>
            <a:ext cx="3102430" cy="92810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05E7F5DB-1B77-4C6B-B56D-FFA3E0D9A18E}"/>
              </a:ext>
            </a:extLst>
          </p:cNvPr>
          <p:cNvSpPr/>
          <p:nvPr/>
        </p:nvSpPr>
        <p:spPr>
          <a:xfrm>
            <a:off x="1811974" y="2085156"/>
            <a:ext cx="3102430" cy="928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309DCE27-669E-4FAC-AE9E-8FBE203A3B74}"/>
              </a:ext>
            </a:extLst>
          </p:cNvPr>
          <p:cNvSpPr/>
          <p:nvPr/>
        </p:nvSpPr>
        <p:spPr>
          <a:xfrm>
            <a:off x="1811974" y="2420188"/>
            <a:ext cx="3102430" cy="92810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A81AA04B-7C53-438D-876B-B4EAFD0A116A}"/>
              </a:ext>
            </a:extLst>
          </p:cNvPr>
          <p:cNvSpPr/>
          <p:nvPr/>
        </p:nvSpPr>
        <p:spPr>
          <a:xfrm>
            <a:off x="1811974" y="2609381"/>
            <a:ext cx="3102430" cy="928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5A3AC228-52A2-4C65-A64B-F8D405C152D4}"/>
              </a:ext>
            </a:extLst>
          </p:cNvPr>
          <p:cNvSpPr/>
          <p:nvPr/>
        </p:nvSpPr>
        <p:spPr>
          <a:xfrm>
            <a:off x="4247342" y="2894821"/>
            <a:ext cx="1180870" cy="86802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7FF16524-06CA-49B3-8607-78508B4DE7B6}"/>
              </a:ext>
            </a:extLst>
          </p:cNvPr>
          <p:cNvSpPr/>
          <p:nvPr/>
        </p:nvSpPr>
        <p:spPr>
          <a:xfrm>
            <a:off x="4247342" y="3120227"/>
            <a:ext cx="1180870" cy="868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1EF389D8-F1D7-4013-8436-A1EFCC399DBF}"/>
              </a:ext>
            </a:extLst>
          </p:cNvPr>
          <p:cNvSpPr/>
          <p:nvPr/>
        </p:nvSpPr>
        <p:spPr>
          <a:xfrm>
            <a:off x="4638502" y="5605074"/>
            <a:ext cx="6851816" cy="12309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77221FE6-4695-4F8F-890B-9143964EE01F}"/>
              </a:ext>
            </a:extLst>
          </p:cNvPr>
          <p:cNvSpPr/>
          <p:nvPr/>
        </p:nvSpPr>
        <p:spPr>
          <a:xfrm>
            <a:off x="9636874" y="4661370"/>
            <a:ext cx="1872340" cy="144202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A4733C14-38D7-41DE-9218-F2678E5EEFE9}"/>
              </a:ext>
            </a:extLst>
          </p:cNvPr>
          <p:cNvSpPr/>
          <p:nvPr/>
        </p:nvSpPr>
        <p:spPr>
          <a:xfrm>
            <a:off x="8705794" y="3860778"/>
            <a:ext cx="2786743" cy="164966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D7769EA5-602E-4D50-A143-910BAC938F72}"/>
              </a:ext>
            </a:extLst>
          </p:cNvPr>
          <p:cNvSpPr/>
          <p:nvPr/>
        </p:nvSpPr>
        <p:spPr>
          <a:xfrm>
            <a:off x="4638502" y="4422799"/>
            <a:ext cx="1258779" cy="1159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1B55D30C-8A57-47D8-A44C-A4B34CAD4A06}"/>
              </a:ext>
            </a:extLst>
          </p:cNvPr>
          <p:cNvSpPr/>
          <p:nvPr/>
        </p:nvSpPr>
        <p:spPr>
          <a:xfrm>
            <a:off x="6752310" y="5993922"/>
            <a:ext cx="4738008" cy="12537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DF6FB9F-7B62-4652-A223-08ED57B422F4}"/>
              </a:ext>
            </a:extLst>
          </p:cNvPr>
          <p:cNvSpPr/>
          <p:nvPr/>
        </p:nvSpPr>
        <p:spPr>
          <a:xfrm>
            <a:off x="6885663" y="5275765"/>
            <a:ext cx="4604655" cy="12662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D8A34CA2-FF41-421C-A7B3-83C371C38DCD}"/>
              </a:ext>
            </a:extLst>
          </p:cNvPr>
          <p:cNvSpPr/>
          <p:nvPr/>
        </p:nvSpPr>
        <p:spPr>
          <a:xfrm>
            <a:off x="4638502" y="4240563"/>
            <a:ext cx="6854036" cy="112605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92C681F-5EAB-48D9-BCBD-ADDBC374EF22}"/>
              </a:ext>
            </a:extLst>
          </p:cNvPr>
          <p:cNvSpPr/>
          <p:nvPr/>
        </p:nvSpPr>
        <p:spPr>
          <a:xfrm>
            <a:off x="6885663" y="5083648"/>
            <a:ext cx="1257301" cy="130300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9E7957A4-B78B-4730-BA30-74359B7E2A51}"/>
              </a:ext>
            </a:extLst>
          </p:cNvPr>
          <p:cNvSpPr/>
          <p:nvPr/>
        </p:nvSpPr>
        <p:spPr>
          <a:xfrm>
            <a:off x="5541205" y="6611480"/>
            <a:ext cx="1180585" cy="979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FC01595C-E35B-4D54-A4AA-D8AF3BE10353}"/>
              </a:ext>
            </a:extLst>
          </p:cNvPr>
          <p:cNvSpPr/>
          <p:nvPr/>
        </p:nvSpPr>
        <p:spPr>
          <a:xfrm>
            <a:off x="9459977" y="6423038"/>
            <a:ext cx="2049237" cy="125803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87DE02C6-3FDD-47C9-9773-810D70F146C8}"/>
              </a:ext>
            </a:extLst>
          </p:cNvPr>
          <p:cNvSpPr/>
          <p:nvPr/>
        </p:nvSpPr>
        <p:spPr>
          <a:xfrm>
            <a:off x="9459976" y="6611480"/>
            <a:ext cx="2049237" cy="1165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DB97D10B-B949-43B9-AE40-4D14EEFFD225}"/>
              </a:ext>
            </a:extLst>
          </p:cNvPr>
          <p:cNvSpPr/>
          <p:nvPr/>
        </p:nvSpPr>
        <p:spPr>
          <a:xfrm>
            <a:off x="9617978" y="5072966"/>
            <a:ext cx="1872340" cy="140982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5D336261-6185-4BE7-AAAE-18117A4AF291}"/>
              </a:ext>
            </a:extLst>
          </p:cNvPr>
          <p:cNvSpPr/>
          <p:nvPr/>
        </p:nvSpPr>
        <p:spPr>
          <a:xfrm>
            <a:off x="1691464" y="1067768"/>
            <a:ext cx="1007623" cy="99665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05E7F5DB-1B77-4C6B-B56D-FFA3E0D9A18E}"/>
              </a:ext>
            </a:extLst>
          </p:cNvPr>
          <p:cNvSpPr/>
          <p:nvPr/>
        </p:nvSpPr>
        <p:spPr>
          <a:xfrm flipV="1">
            <a:off x="4051178" y="1069965"/>
            <a:ext cx="1135964" cy="925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90859" y="9310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이소현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0965" y="931018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김천기</a:t>
            </a:r>
          </a:p>
        </p:txBody>
      </p:sp>
    </p:spTree>
    <p:extLst>
      <p:ext uri="{BB962C8B-B14F-4D97-AF65-F5344CB8AC3E}">
        <p14:creationId xmlns:p14="http://schemas.microsoft.com/office/powerpoint/2010/main" val="4118720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69025" y="1230284"/>
            <a:ext cx="10177847" cy="5436844"/>
            <a:chOff x="994460" y="676777"/>
            <a:chExt cx="10520262" cy="5599332"/>
          </a:xfrm>
        </p:grpSpPr>
        <p:pic>
          <p:nvPicPr>
            <p:cNvPr id="1028" name="Picture 4" descr="http://s.nx.com/S2/game/bf/images/info/map/map_stadium03_3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4857" y="717388"/>
              <a:ext cx="10280633" cy="555872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타원 17"/>
            <p:cNvSpPr/>
            <p:nvPr/>
          </p:nvSpPr>
          <p:spPr>
            <a:xfrm>
              <a:off x="10132836" y="2407227"/>
              <a:ext cx="832548" cy="185432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2931107" y="5032312"/>
              <a:ext cx="1500534" cy="436146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dirty="0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12" t="26697" r="28516" b="28799"/>
            <a:stretch/>
          </p:blipFill>
          <p:spPr>
            <a:xfrm>
              <a:off x="2968720" y="1585588"/>
              <a:ext cx="1274904" cy="122736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17" t="20000" r="16586" b="23273"/>
            <a:stretch/>
          </p:blipFill>
          <p:spPr>
            <a:xfrm>
              <a:off x="2409125" y="2695172"/>
              <a:ext cx="3015490" cy="263729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1" t="20121" r="45555" b="26424"/>
            <a:stretch/>
          </p:blipFill>
          <p:spPr>
            <a:xfrm flipH="1">
              <a:off x="9907327" y="1295508"/>
              <a:ext cx="1058057" cy="1204436"/>
            </a:xfrm>
            <a:prstGeom prst="rect">
              <a:avLst/>
            </a:prstGeom>
          </p:spPr>
        </p:pic>
        <p:sp>
          <p:nvSpPr>
            <p:cNvPr id="13" name="타원 12"/>
            <p:cNvSpPr/>
            <p:nvPr/>
          </p:nvSpPr>
          <p:spPr>
            <a:xfrm>
              <a:off x="7195210" y="4656263"/>
              <a:ext cx="1742023" cy="37086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dirty="0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4" t="21454" r="39131" b="20848"/>
            <a:stretch/>
          </p:blipFill>
          <p:spPr>
            <a:xfrm flipH="1">
              <a:off x="5849423" y="1775751"/>
              <a:ext cx="3078111" cy="3071130"/>
            </a:xfrm>
            <a:prstGeom prst="rect">
              <a:avLst/>
            </a:prstGeom>
          </p:spPr>
        </p:pic>
        <p:sp>
          <p:nvSpPr>
            <p:cNvPr id="17" name="타원 16"/>
            <p:cNvSpPr/>
            <p:nvPr/>
          </p:nvSpPr>
          <p:spPr>
            <a:xfrm>
              <a:off x="2968720" y="2695172"/>
              <a:ext cx="832548" cy="185432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dirty="0"/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08" t="39481" r="23965" b="53818"/>
            <a:stretch/>
          </p:blipFill>
          <p:spPr>
            <a:xfrm>
              <a:off x="994460" y="714573"/>
              <a:ext cx="4854963" cy="58061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6" t="39590" r="23855" b="53818"/>
            <a:stretch/>
          </p:blipFill>
          <p:spPr>
            <a:xfrm>
              <a:off x="6671256" y="723207"/>
              <a:ext cx="4614234" cy="57197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9" name="TextBox 18"/>
            <p:cNvSpPr txBox="1"/>
            <p:nvPr/>
          </p:nvSpPr>
          <p:spPr>
            <a:xfrm>
              <a:off x="5825851" y="676777"/>
              <a:ext cx="867545" cy="830997"/>
            </a:xfrm>
            <a:prstGeom prst="rect">
              <a:avLst/>
            </a:prstGeom>
            <a:noFill/>
            <a:effectLst>
              <a:reflection blurRad="6350" stA="52000" endA="300" endPos="35000" dir="5400000" sy="-100000" algn="bl" rotWithShape="0"/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TIME</a:t>
              </a:r>
            </a:p>
            <a:p>
              <a:pPr algn="ctr"/>
              <a:r>
                <a:rPr lang="en-US" altLang="ko-KR" sz="28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60</a:t>
              </a:r>
              <a:endParaRPr lang="ko-KR" alt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95158" y="717388"/>
              <a:ext cx="1722432" cy="443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HP : 3500</a:t>
              </a:r>
              <a:endPara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573455" y="717388"/>
              <a:ext cx="1722432" cy="443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HP : 3500</a:t>
              </a:r>
              <a:endPara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84" t="34909" r="21192" b="30182"/>
            <a:stretch/>
          </p:blipFill>
          <p:spPr>
            <a:xfrm>
              <a:off x="8302009" y="3389046"/>
              <a:ext cx="2937919" cy="169096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031" b="37090"/>
            <a:stretch/>
          </p:blipFill>
          <p:spPr>
            <a:xfrm>
              <a:off x="8066221" y="5124074"/>
              <a:ext cx="3448501" cy="547580"/>
            </a:xfrm>
            <a:prstGeom prst="rect">
              <a:avLst/>
            </a:prstGeom>
          </p:spPr>
        </p:pic>
      </p:grpSp>
      <p:sp>
        <p:nvSpPr>
          <p:cNvPr id="29" name="직사각형 28"/>
          <p:cNvSpPr/>
          <p:nvPr/>
        </p:nvSpPr>
        <p:spPr>
          <a:xfrm>
            <a:off x="3198336" y="74610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12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12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4945197" y="77076"/>
            <a:ext cx="394272" cy="42782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682175" y="475332"/>
            <a:ext cx="7430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경쟁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조건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만족 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소통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</a:p>
        </p:txBody>
      </p:sp>
    </p:spTree>
    <p:extLst>
      <p:ext uri="{BB962C8B-B14F-4D97-AF65-F5344CB8AC3E}">
        <p14:creationId xmlns:p14="http://schemas.microsoft.com/office/powerpoint/2010/main" val="2708349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2198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질의응답</a:t>
            </a:r>
            <a:endParaRPr lang="ko-KR" altLang="en-US" sz="4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CFA0EE3-1C84-4B3E-875B-76F188181E48}"/>
              </a:ext>
            </a:extLst>
          </p:cNvPr>
          <p:cNvSpPr txBox="1"/>
          <p:nvPr/>
        </p:nvSpPr>
        <p:spPr>
          <a:xfrm>
            <a:off x="4768788" y="2705725"/>
            <a:ext cx="26544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>
                <a:latin typeface="Abadi" panose="020B0604020202020204" pitchFamily="34" charset="0"/>
              </a:rPr>
              <a:t>Q&amp;A</a:t>
            </a:r>
            <a:endParaRPr lang="ko-KR" altLang="en-US" sz="8800">
              <a:latin typeface="Abad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518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첨부 링크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3792" y="1584101"/>
            <a:ext cx="1102096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2p</a:t>
            </a:r>
          </a:p>
          <a:p>
            <a:r>
              <a:rPr lang="en-US" altLang="ko-KR" sz="1100"/>
              <a:t>http://bf.nexon.com/EventFull/E181206_ForYou/Index#  -</a:t>
            </a:r>
            <a:r>
              <a:rPr lang="ko-KR" altLang="en-US" sz="1100"/>
              <a:t>맵</a:t>
            </a:r>
            <a:r>
              <a:rPr lang="en-US" altLang="ko-KR" sz="1100"/>
              <a:t>-</a:t>
            </a:r>
            <a:r>
              <a:rPr lang="ko-KR" altLang="en-US" sz="1100"/>
              <a:t>버블파이터</a:t>
            </a:r>
            <a:endParaRPr lang="en-US" altLang="ko-KR" sz="1100"/>
          </a:p>
          <a:p>
            <a:endParaRPr lang="en-US" altLang="ko-KR" sz="1100"/>
          </a:p>
          <a:p>
            <a:r>
              <a:rPr lang="en-US" altLang="ko-KR" sz="1100"/>
              <a:t>4p</a:t>
            </a:r>
          </a:p>
          <a:p>
            <a:r>
              <a:rPr lang="en-US" altLang="ko-KR" sz="1100">
                <a:hlinkClick r:id="rId2"/>
              </a:rPr>
              <a:t>https://www.gamespot.com/articles/twitch-beats-out-espn-wwe-and-mlb-as-largest-live-streaming-site-in-the-us/1100-6419226/ - </a:t>
            </a:r>
            <a:r>
              <a:rPr lang="ko-KR" altLang="en-US" sz="1100">
                <a:hlinkClick r:id="rId2"/>
              </a:rPr>
              <a:t>미국 스트리밍 순위</a:t>
            </a:r>
            <a:endParaRPr lang="en-US" altLang="ko-KR" sz="1100">
              <a:hlinkClick r:id="rId2"/>
            </a:endParaRPr>
          </a:p>
          <a:p>
            <a:r>
              <a:rPr lang="en-US" altLang="ko-KR" sz="1100">
                <a:hlinkClick r:id="rId2"/>
              </a:rPr>
              <a:t>http://www.khgames.co.kr/news/articleView.html?idxno=111821</a:t>
            </a:r>
            <a:r>
              <a:rPr lang="en-US" altLang="ko-KR" sz="1100"/>
              <a:t> – </a:t>
            </a:r>
            <a:r>
              <a:rPr lang="ko-KR" altLang="en-US" sz="1100"/>
              <a:t>스트리밍 시장 규모</a:t>
            </a:r>
            <a:endParaRPr lang="en-US" altLang="ko-KR" sz="1100"/>
          </a:p>
          <a:p>
            <a:endParaRPr lang="ko-KR" altLang="en-US" sz="1100"/>
          </a:p>
          <a:p>
            <a:r>
              <a:rPr lang="en-US" altLang="ko-KR" sz="1100"/>
              <a:t>6p</a:t>
            </a:r>
          </a:p>
          <a:p>
            <a:r>
              <a:rPr lang="en-US" altLang="ko-KR" sz="1100"/>
              <a:t>http://www.econovill.com/news/articleView.html?idxno=343123 – esport</a:t>
            </a:r>
          </a:p>
          <a:p>
            <a:r>
              <a:rPr lang="en-US" altLang="ko-KR" sz="1100"/>
              <a:t>https://www.youtube.com/watch?v=XHxERF5-SYE – </a:t>
            </a:r>
            <a:r>
              <a:rPr lang="ko-KR" altLang="en-US" sz="1100"/>
              <a:t>오버워치 월드컵</a:t>
            </a:r>
          </a:p>
          <a:p>
            <a:r>
              <a:rPr lang="en-US" altLang="ko-KR" sz="1100"/>
              <a:t>https://www.facebook.com/pubgkr/ - OGN X FACEBOOK DJ</a:t>
            </a:r>
            <a:r>
              <a:rPr lang="ko-KR" altLang="en-US" sz="1100"/>
              <a:t>푸딩 방송</a:t>
            </a:r>
          </a:p>
          <a:p>
            <a:endParaRPr lang="ko-KR" altLang="en-US" sz="1100"/>
          </a:p>
          <a:p>
            <a:r>
              <a:rPr lang="en-US" altLang="ko-KR" sz="1100"/>
              <a:t>8p~10p </a:t>
            </a:r>
          </a:p>
          <a:p>
            <a:r>
              <a:rPr lang="en-US" altLang="ko-KR" sz="1100"/>
              <a:t>https://assetstore.unity.com/packages/3d/characters/toon-assassin-male-101188 - </a:t>
            </a:r>
            <a:r>
              <a:rPr lang="ko-KR" altLang="en-US" sz="1100"/>
              <a:t>캐릭터</a:t>
            </a:r>
          </a:p>
          <a:p>
            <a:r>
              <a:rPr lang="en-US" altLang="ko-KR" sz="1100"/>
              <a:t>https://assetstore.unity.com/packages/3d/characters/toon-swordsmen-male-female-101204 - </a:t>
            </a:r>
            <a:r>
              <a:rPr lang="ko-KR" altLang="en-US" sz="1100"/>
              <a:t>캐릭터</a:t>
            </a:r>
          </a:p>
          <a:p>
            <a:r>
              <a:rPr lang="en-US" altLang="ko-KR" sz="1100"/>
              <a:t>https://global.rakuten.com/ko/store/ishibashi/item/80-532169200/- </a:t>
            </a:r>
            <a:r>
              <a:rPr lang="ko-KR" altLang="en-US" sz="1100"/>
              <a:t>드럼스틱</a:t>
            </a:r>
          </a:p>
          <a:p>
            <a:r>
              <a:rPr lang="en-US" altLang="ko-KR" sz="1100"/>
              <a:t>https://www.apple.com/kr/shop/product/MQ052KH/A/magic-keyboard-with-numeric-keypad-%ED%95%9C%EA%B5%AD%EC%96%B4-%EC%8B%A4%EB%B2%84 –</a:t>
            </a:r>
            <a:r>
              <a:rPr lang="ko-KR" altLang="en-US" sz="1100"/>
              <a:t>키보드</a:t>
            </a:r>
          </a:p>
          <a:p>
            <a:endParaRPr lang="ko-KR" altLang="en-US" sz="1100"/>
          </a:p>
          <a:p>
            <a:r>
              <a:rPr lang="en-US" altLang="ko-KR" sz="1100"/>
              <a:t>11p</a:t>
            </a:r>
          </a:p>
          <a:p>
            <a:r>
              <a:rPr lang="ko-KR" altLang="en-US" sz="1100"/>
              <a:t>로스트아크</a:t>
            </a:r>
          </a:p>
          <a:p>
            <a:endParaRPr lang="ko-KR" altLang="en-US" sz="1100"/>
          </a:p>
          <a:p>
            <a:r>
              <a:rPr lang="en-US" altLang="ko-KR" sz="1100"/>
              <a:t>13p</a:t>
            </a:r>
          </a:p>
          <a:p>
            <a:r>
              <a:rPr lang="en-US" altLang="ko-KR" sz="1100"/>
              <a:t>https://www.youtube.com/watch?v=LJQN1Cx36J8 – </a:t>
            </a:r>
            <a:r>
              <a:rPr lang="ko-KR" altLang="en-US" sz="1100"/>
              <a:t>케로로파이터 인게임씬</a:t>
            </a:r>
          </a:p>
          <a:p>
            <a:r>
              <a:rPr lang="en-US" altLang="ko-KR" sz="1100"/>
              <a:t>http://getamped.juneinter.com/index.ws - </a:t>
            </a:r>
            <a:r>
              <a:rPr lang="ko-KR" altLang="en-US" sz="1100"/>
              <a:t>갯앰프드</a:t>
            </a:r>
          </a:p>
          <a:p>
            <a:endParaRPr lang="ko-KR" altLang="en-US" sz="1100"/>
          </a:p>
          <a:p>
            <a:r>
              <a:rPr lang="ko-KR" altLang="en-US" sz="1100"/>
              <a:t>참고</a:t>
            </a:r>
            <a:r>
              <a:rPr lang="en-US" altLang="ko-KR" sz="1100"/>
              <a:t>+</a:t>
            </a:r>
          </a:p>
          <a:p>
            <a:r>
              <a:rPr lang="en-US" altLang="ko-KR" sz="1100">
                <a:hlinkClick r:id="rId3"/>
              </a:rPr>
              <a:t>//https://sullygnome.com/</a:t>
            </a:r>
            <a:endParaRPr lang="en-US" altLang="ko-KR" sz="1100"/>
          </a:p>
          <a:p>
            <a:r>
              <a:rPr lang="en-US" altLang="ko-KR" sz="1100"/>
              <a:t>http://techm.kr/bbs/board.php?bo_table=article&amp;wr_id=5130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349826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s.nx.com/S2/game/bf/images/info/map/map_stadium03_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57" y="717388"/>
            <a:ext cx="10280633" cy="5558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타원 17"/>
          <p:cNvSpPr/>
          <p:nvPr/>
        </p:nvSpPr>
        <p:spPr>
          <a:xfrm>
            <a:off x="10132836" y="2407227"/>
            <a:ext cx="832548" cy="18543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2931107" y="5032312"/>
            <a:ext cx="1500534" cy="43614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12" t="26697" r="28516" b="28799"/>
          <a:stretch/>
        </p:blipFill>
        <p:spPr>
          <a:xfrm>
            <a:off x="2968720" y="1585588"/>
            <a:ext cx="1274904" cy="12273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7" t="20000" r="16586" b="23273"/>
          <a:stretch/>
        </p:blipFill>
        <p:spPr>
          <a:xfrm>
            <a:off x="2409125" y="2695172"/>
            <a:ext cx="3015490" cy="26372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" t="20121" r="45555" b="26424"/>
          <a:stretch/>
        </p:blipFill>
        <p:spPr>
          <a:xfrm flipH="1">
            <a:off x="9907327" y="1295508"/>
            <a:ext cx="1058057" cy="1204436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7195210" y="4656263"/>
            <a:ext cx="1742023" cy="37086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" t="21454" r="39131" b="20848"/>
          <a:stretch/>
        </p:blipFill>
        <p:spPr>
          <a:xfrm flipH="1">
            <a:off x="5849423" y="1775751"/>
            <a:ext cx="3078111" cy="3071130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2968720" y="2695172"/>
            <a:ext cx="832548" cy="18543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8" t="39481" r="23965" b="53818"/>
          <a:stretch/>
        </p:blipFill>
        <p:spPr>
          <a:xfrm>
            <a:off x="994460" y="714573"/>
            <a:ext cx="4854963" cy="5806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6" t="39590" r="23855" b="53818"/>
          <a:stretch/>
        </p:blipFill>
        <p:spPr>
          <a:xfrm>
            <a:off x="6671256" y="723207"/>
            <a:ext cx="4614234" cy="5719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TextBox 18"/>
          <p:cNvSpPr txBox="1"/>
          <p:nvPr/>
        </p:nvSpPr>
        <p:spPr>
          <a:xfrm>
            <a:off x="5825851" y="676777"/>
            <a:ext cx="867545" cy="830997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TIME</a:t>
            </a:r>
          </a:p>
          <a:p>
            <a:pPr algn="ctr"/>
            <a:r>
              <a:rPr lang="en-US" altLang="ko-KR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60</a:t>
            </a:r>
            <a:endParaRPr lang="ko-KR" altLang="en-US" sz="28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95158" y="717388"/>
            <a:ext cx="1722432" cy="4439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HP : 3500</a:t>
            </a:r>
            <a:endParaRPr lang="ko-KR" altLang="en-US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573455" y="717388"/>
            <a:ext cx="1722432" cy="4439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HP : 3500</a:t>
            </a:r>
            <a:endParaRPr lang="ko-KR" altLang="en-US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4" t="34909" r="21192" b="30182"/>
          <a:stretch/>
        </p:blipFill>
        <p:spPr>
          <a:xfrm>
            <a:off x="8302009" y="3389046"/>
            <a:ext cx="2937919" cy="169096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31" b="37090"/>
          <a:stretch/>
        </p:blipFill>
        <p:spPr>
          <a:xfrm>
            <a:off x="8066221" y="5124074"/>
            <a:ext cx="3448501" cy="54758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3169945" y="77076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12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12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4729943" y="31373"/>
            <a:ext cx="533504" cy="57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46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80303" y="129241"/>
            <a:ext cx="35429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CONTENTS</a:t>
            </a:r>
            <a:endParaRPr lang="ko-KR" altLang="en-US" sz="40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80" y="1454762"/>
            <a:ext cx="2422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연구 목적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96980" y="2492645"/>
            <a:ext cx="3789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게임소개 및 특징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96980" y="3485143"/>
            <a:ext cx="42001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타 제품과의 차별성</a:t>
            </a:r>
          </a:p>
          <a:p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96980" y="4523026"/>
            <a:ext cx="5814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환경 및 역할 분담 기술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96980" y="5545267"/>
            <a:ext cx="1465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일정</a:t>
            </a:r>
          </a:p>
        </p:txBody>
      </p:sp>
    </p:spTree>
    <p:extLst>
      <p:ext uri="{BB962C8B-B14F-4D97-AF65-F5344CB8AC3E}">
        <p14:creationId xmlns:p14="http://schemas.microsoft.com/office/powerpoint/2010/main" val="962021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180303" y="129241"/>
            <a:ext cx="3140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연구 목적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0564" y="1083095"/>
            <a:ext cx="3244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게임의 필요성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4985" y="1941816"/>
            <a:ext cx="111620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유튜브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아프리카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TV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 게임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스트리밍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시장의 가파른 성장세에 힘입어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</a:p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게임을 직접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플레이하는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것만큼 ‘보는 것도 즐거운’ 시대가 도래했다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27209" y="5928361"/>
            <a:ext cx="8294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2017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년 글로벌 게임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스트리밍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시장은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32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억 달러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4,362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억원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규모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63630" y="5851417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미국의 </a:t>
            </a:r>
            <a:r>
              <a:rPr lang="ko-KR" altLang="en-US" sz="1200" dirty="0" err="1"/>
              <a:t>스트리밍</a:t>
            </a:r>
            <a:r>
              <a:rPr lang="ko-KR" altLang="en-US" sz="1200" dirty="0"/>
              <a:t> 시장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6" y="3046759"/>
            <a:ext cx="2726450" cy="271787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t="15943"/>
          <a:stretch/>
        </p:blipFill>
        <p:spPr>
          <a:xfrm>
            <a:off x="5963520" y="2856594"/>
            <a:ext cx="4021636" cy="298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493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63027" y="3661884"/>
            <a:ext cx="2666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2018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세계 </a:t>
            </a:r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E-SPORT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시장 규모</a:t>
            </a:r>
          </a:p>
        </p:txBody>
      </p:sp>
      <p:sp>
        <p:nvSpPr>
          <p:cNvPr id="3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3140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연구 목적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91" y="1164576"/>
            <a:ext cx="3865560" cy="23368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129" y="1100777"/>
            <a:ext cx="3075339" cy="25795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914612" y="3689447"/>
            <a:ext cx="2683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E-sport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세계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대회 인터넷 방송 중계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96012" y="3740800"/>
            <a:ext cx="3260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OGN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 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Facebook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에서 인터넷 게임 방송 중계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701" y="1132881"/>
            <a:ext cx="4204515" cy="23685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971726" y="4080010"/>
            <a:ext cx="661431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보는 게임의 흥행이 증가하고 있다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78628" y="5293480"/>
            <a:ext cx="1113351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확실한 수익성을 내고 있는 시장이 마련되어 있음에도 시장을 활용하는 게임이 나오지 않고 있다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커지는 시장에 맞는 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인 미디어 </a:t>
            </a:r>
            <a:r>
              <a:rPr lang="ko-KR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플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랫</a:t>
            </a:r>
            <a:r>
              <a:rPr lang="ko-KR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폼을 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활용한 게임이 필요하다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9D8874A-4E9C-4026-924B-5BEEA86EABD0}"/>
              </a:ext>
            </a:extLst>
          </p:cNvPr>
          <p:cNvSpPr txBox="1"/>
          <p:nvPr/>
        </p:nvSpPr>
        <p:spPr>
          <a:xfrm>
            <a:off x="459694" y="4468430"/>
            <a:ext cx="1362874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BUT !</a:t>
            </a:r>
            <a:endParaRPr lang="ko-KR" altLang="en-US" sz="4000" b="1" dirty="0">
              <a:solidFill>
                <a:srgbClr val="FABA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9179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48611" y="1442224"/>
            <a:ext cx="7430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경쟁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조건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만족 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소통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8065" y="2778164"/>
            <a:ext cx="94404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경쟁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Team </a:t>
            </a:r>
            <a:r>
              <a:rPr lang="en-US" altLang="ko-KR" sz="3200" dirty="0" err="1" smtClean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PvP</a:t>
            </a:r>
            <a:r>
              <a:rPr lang="en-US" altLang="ko-KR" sz="3200" dirty="0" smtClean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방식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상대의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HP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만들어 승리 하라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50764" y="3868099"/>
            <a:ext cx="9842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경쟁 중 주어진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조건을 달성 하여 추가 점수를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받아라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8064" y="5019830"/>
            <a:ext cx="6048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소통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시청자와 소통하며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함께 하라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6348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9744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8" t="19370" r="16230" b="22004"/>
          <a:stretch/>
        </p:blipFill>
        <p:spPr>
          <a:xfrm>
            <a:off x="126965" y="2618814"/>
            <a:ext cx="2459865" cy="22795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63158" y="5062235"/>
            <a:ext cx="829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VS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12" r="45300" b="26016"/>
          <a:stretch/>
        </p:blipFill>
        <p:spPr>
          <a:xfrm flipH="1">
            <a:off x="4149460" y="2473790"/>
            <a:ext cx="2157412" cy="23439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9" t="27037" r="28618" b="28477"/>
          <a:stretch/>
        </p:blipFill>
        <p:spPr>
          <a:xfrm>
            <a:off x="1255426" y="3303355"/>
            <a:ext cx="1970468" cy="20219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405731" y="3464506"/>
            <a:ext cx="54767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장르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대전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액션 격투 게임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목적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상대를 처치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 점수 획득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최종 승리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시간내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상대보다 많은 점수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 방식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1~4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 협력 게임 플레이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917128" y="2172913"/>
            <a:ext cx="6096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20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6807345" y="2153158"/>
            <a:ext cx="533504" cy="5789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5" t="17777" r="20539" b="23175"/>
          <a:stretch/>
        </p:blipFill>
        <p:spPr>
          <a:xfrm flipH="1">
            <a:off x="2618460" y="2672357"/>
            <a:ext cx="2536282" cy="2650272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6198867" y="1803646"/>
            <a:ext cx="0" cy="4153338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459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17" y="3731411"/>
            <a:ext cx="3271348" cy="206492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6994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 </a:t>
            </a:r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캐릭터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63" y="1067731"/>
            <a:ext cx="3253984" cy="18532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66467">
            <a:off x="813795" y="1324120"/>
            <a:ext cx="2331825" cy="15031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4" r="41048"/>
          <a:stretch/>
        </p:blipFill>
        <p:spPr>
          <a:xfrm rot="12024704">
            <a:off x="1361266" y="3907974"/>
            <a:ext cx="651851" cy="191720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480191" y="3681855"/>
            <a:ext cx="2935419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Guitar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ko-KR" altLang="en-US" sz="1600" b="1" dirty="0" err="1">
                <a:latin typeface="Segoe UI Black" panose="020B0A02040204020203" pitchFamily="34" charset="0"/>
              </a:rPr>
              <a:t>한손으로</a:t>
            </a:r>
            <a:r>
              <a:rPr lang="ko-KR" altLang="en-US" sz="1600" b="1" dirty="0">
                <a:latin typeface="Segoe UI Black" panose="020B0A02040204020203" pitchFamily="34" charset="0"/>
              </a:rPr>
              <a:t> 기타를 휘둘러 공격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피크로 방어</a:t>
            </a: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>
                <a:latin typeface="Segoe UI Black" panose="020B0A02040204020203" pitchFamily="34" charset="0"/>
              </a:rPr>
              <a:t>피크 튕기기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피크를 던져 상대를 기절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21070" y="982007"/>
            <a:ext cx="2654894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Vocal</a:t>
            </a:r>
          </a:p>
          <a:p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공격 특징 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유선마이크를 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채찍처럼 사용하여 공격 </a:t>
            </a: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>
                <a:latin typeface="Segoe UI Black" panose="020B0A02040204020203" pitchFamily="34" charset="0"/>
              </a:rPr>
              <a:t>포박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유선으로 상대를 묶는다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.)</a:t>
            </a:r>
            <a:r>
              <a:rPr lang="ko-KR" altLang="en-US" sz="1600" b="1" dirty="0">
                <a:latin typeface="Segoe UI Black" panose="020B0A02040204020203" pitchFamily="34" charset="0"/>
              </a:rPr>
              <a:t> 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81" y="4479949"/>
            <a:ext cx="1071343" cy="10713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02" y="1079221"/>
            <a:ext cx="2438100" cy="153882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01" y="2997943"/>
            <a:ext cx="2438101" cy="146693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48" b="36212"/>
          <a:stretch/>
        </p:blipFill>
        <p:spPr>
          <a:xfrm rot="4614225">
            <a:off x="6847423" y="1810335"/>
            <a:ext cx="1134761" cy="27052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53166" y="850952"/>
            <a:ext cx="3433953" cy="192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 err="1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Melodica</a:t>
            </a:r>
            <a:endParaRPr lang="en-US" altLang="ko-KR" sz="20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연주를 하여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ko-KR" altLang="en-US" sz="1600" b="1" dirty="0">
                <a:latin typeface="Segoe UI Black" panose="020B0A02040204020203" pitchFamily="34" charset="0"/>
              </a:rPr>
              <a:t>소음으로 주변을 공격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4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400" b="1" dirty="0" err="1">
                <a:latin typeface="Segoe UI Black" panose="020B0A02040204020203" pitchFamily="34" charset="0"/>
              </a:rPr>
              <a:t>샷건</a:t>
            </a:r>
            <a:endParaRPr lang="en-US" altLang="ko-KR" sz="14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400" b="1" dirty="0">
                <a:latin typeface="Segoe UI Black" panose="020B0A02040204020203" pitchFamily="34" charset="0"/>
              </a:rPr>
              <a:t>키보드를 내리쳐 순간 소음을 증폭시켜 </a:t>
            </a:r>
            <a:endParaRPr lang="en-US" altLang="ko-KR" sz="14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400" b="1" dirty="0">
                <a:latin typeface="Segoe UI Black" panose="020B0A02040204020203" pitchFamily="34" charset="0"/>
              </a:rPr>
              <a:t>상대를 고통스럽게 함</a:t>
            </a:r>
            <a:r>
              <a:rPr lang="en-US" altLang="ko-KR" sz="1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ko-KR" altLang="en-US" sz="1400" b="1" dirty="0">
              <a:latin typeface="Segoe UI Black" panose="020B0A02040204020203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748285" y="2724222"/>
            <a:ext cx="3140603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Bass</a:t>
            </a:r>
            <a:endParaRPr lang="en-US" altLang="ko-KR" sz="20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큰 베이스기타를 양손으로 들고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/>
            </a:r>
            <a:b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ko-KR" altLang="en-US" sz="1600" b="1" dirty="0">
                <a:latin typeface="Segoe UI Black" panose="020B0A02040204020203" pitchFamily="34" charset="0"/>
              </a:rPr>
              <a:t>느리지만 강하게 공격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>
                <a:latin typeface="Segoe UI Black" panose="020B0A02040204020203" pitchFamily="34" charset="0"/>
              </a:rPr>
              <a:t>짜증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공격속도가 매우 빨라짐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ko-KR" altLang="en-US" sz="1600" b="1" dirty="0">
              <a:latin typeface="Segoe UI Black" panose="020B0A02040204020203" pitchFamily="34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1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43157">
            <a:off x="6457926" y="3229400"/>
            <a:ext cx="1906234" cy="61346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5201" y="4802921"/>
            <a:ext cx="2443408" cy="157389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710613" y="4660549"/>
            <a:ext cx="3215945" cy="21082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Drum</a:t>
            </a:r>
            <a:endParaRPr lang="en-US" altLang="ko-KR" sz="20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ko-KR" altLang="en-US" b="1" dirty="0">
                <a:latin typeface="Segoe UI Black" panose="020B0A02040204020203" pitchFamily="34" charset="0"/>
              </a:rPr>
              <a:t> 북과 </a:t>
            </a:r>
            <a:r>
              <a:rPr lang="ko-KR" altLang="en-US" b="1" dirty="0" err="1">
                <a:latin typeface="Segoe UI Black" panose="020B0A02040204020203" pitchFamily="34" charset="0"/>
              </a:rPr>
              <a:t>스틱을</a:t>
            </a:r>
            <a:r>
              <a:rPr lang="ko-KR" altLang="en-US" b="1" dirty="0">
                <a:latin typeface="Segoe UI Black" panose="020B0A02040204020203" pitchFamily="34" charset="0"/>
              </a:rPr>
              <a:t> 양손으로 </a:t>
            </a:r>
            <a:endParaRPr lang="en-US" altLang="ko-KR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b="1" dirty="0">
                <a:latin typeface="Segoe UI Black" panose="020B0A02040204020203" pitchFamily="34" charset="0"/>
              </a:rPr>
              <a:t> 던져서 공격</a:t>
            </a:r>
            <a:endParaRPr lang="en-US" altLang="ko-KR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en-US" altLang="ko-KR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 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 err="1">
                <a:latin typeface="Segoe UI Black" panose="020B0A02040204020203" pitchFamily="34" charset="0"/>
              </a:rPr>
              <a:t>둠칫타칫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느린 리듬으로 상대를 </a:t>
            </a:r>
            <a:r>
              <a:rPr lang="ko-KR" altLang="en-US" sz="1600" b="1" dirty="0" err="1">
                <a:latin typeface="Segoe UI Black" panose="020B0A02040204020203" pitchFamily="34" charset="0"/>
              </a:rPr>
              <a:t>느리게함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ko-KR" altLang="en-US" sz="1600" b="1" dirty="0">
              <a:latin typeface="Segoe UI Black" panose="020B0A02040204020203" pitchFamily="34" charset="0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043" y="5317291"/>
            <a:ext cx="832987" cy="62474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551" y="5487337"/>
            <a:ext cx="454694" cy="45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67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44"/>
          <a:stretch/>
        </p:blipFill>
        <p:spPr>
          <a:xfrm>
            <a:off x="6648493" y="3239504"/>
            <a:ext cx="5249095" cy="3394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096000" y="994771"/>
            <a:ext cx="5801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맵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길거리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버스킹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공연장 무대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4" t="15921" r="9549" b="30002"/>
          <a:stretch/>
        </p:blipFill>
        <p:spPr>
          <a:xfrm>
            <a:off x="7101492" y="1739908"/>
            <a:ext cx="3790604" cy="1446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4631" r="12575"/>
          <a:stretch/>
        </p:blipFill>
        <p:spPr>
          <a:xfrm>
            <a:off x="2086495" y="1834529"/>
            <a:ext cx="1587731" cy="317620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 rot="16200000">
            <a:off x="2870080" y="1185572"/>
            <a:ext cx="38209" cy="1570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52906" y="3284130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150cm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71629" y="1557530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50cm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3575" y="5432063"/>
            <a:ext cx="57658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로우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폴리곤의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SD(Super Deformation)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 사용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150cm x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50cm</a:t>
            </a:r>
          </a:p>
        </p:txBody>
      </p:sp>
      <p:sp>
        <p:nvSpPr>
          <p:cNvPr id="15" name="달 14"/>
          <p:cNvSpPr/>
          <p:nvPr/>
        </p:nvSpPr>
        <p:spPr>
          <a:xfrm>
            <a:off x="1853739" y="1866604"/>
            <a:ext cx="187975" cy="3152377"/>
          </a:xfrm>
          <a:prstGeom prst="moon">
            <a:avLst>
              <a:gd name="adj" fmla="val 36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6019449" y="1064671"/>
            <a:ext cx="0" cy="5710299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6711" y="959783"/>
            <a:ext cx="217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322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</TotalTime>
  <Words>662</Words>
  <Application>Microsoft Office PowerPoint</Application>
  <PresentationFormat>와이드스크린</PresentationFormat>
  <Paragraphs>197</Paragraphs>
  <Slides>16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Abadi</vt:lpstr>
      <vt:lpstr>Adobe 고딕 Std B</vt:lpstr>
      <vt:lpstr>HY견고딕</vt:lpstr>
      <vt:lpstr>HY헤드라인M</vt:lpstr>
      <vt:lpstr>맑은 고딕</vt:lpstr>
      <vt:lpstr>배달의민족 도현</vt:lpstr>
      <vt:lpstr>타이포_쌍문동 B</vt:lpstr>
      <vt:lpstr>Arial</vt:lpstr>
      <vt:lpstr>Segoe UI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천기 김</dc:creator>
  <cp:lastModifiedBy>김 천기</cp:lastModifiedBy>
  <cp:revision>92</cp:revision>
  <dcterms:created xsi:type="dcterms:W3CDTF">2018-11-26T03:51:23Z</dcterms:created>
  <dcterms:modified xsi:type="dcterms:W3CDTF">2018-12-13T10:48:01Z</dcterms:modified>
</cp:coreProperties>
</file>